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5" r:id="rId19"/>
    <p:sldId id="276" r:id="rId20"/>
    <p:sldId id="277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 varScale="1">
        <p:scale>
          <a:sx n="70" d="100"/>
          <a:sy n="70" d="100"/>
        </p:scale>
        <p:origin x="-137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26EE-3F85-4ECB-93F4-C9A9B5ECB6F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E47C-97E3-43B8-9001-EDDC9D60C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9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26EE-3F85-4ECB-93F4-C9A9B5ECB6F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E47C-97E3-43B8-9001-EDDC9D60C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596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26EE-3F85-4ECB-93F4-C9A9B5ECB6F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E47C-97E3-43B8-9001-EDDC9D60C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15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>
            <a:lvl1pPr algn="just">
              <a:defRPr sz="28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26EE-3F85-4ECB-93F4-C9A9B5ECB6F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E47C-97E3-43B8-9001-EDDC9D60C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78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26EE-3F85-4ECB-93F4-C9A9B5ECB6F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E47C-97E3-43B8-9001-EDDC9D60C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12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26EE-3F85-4ECB-93F4-C9A9B5ECB6F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E47C-97E3-43B8-9001-EDDC9D60C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07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26EE-3F85-4ECB-93F4-C9A9B5ECB6F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E47C-97E3-43B8-9001-EDDC9D60C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83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26EE-3F85-4ECB-93F4-C9A9B5ECB6F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E47C-97E3-43B8-9001-EDDC9D60C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5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>
            <a:lvl1pPr algn="just">
              <a:defRPr sz="2800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26EE-3F85-4ECB-93F4-C9A9B5ECB6F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E47C-97E3-43B8-9001-EDDC9D60C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5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26EE-3F85-4ECB-93F4-C9A9B5ECB6F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E47C-97E3-43B8-9001-EDDC9D60C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4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26EE-3F85-4ECB-93F4-C9A9B5ECB6F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E47C-97E3-43B8-9001-EDDC9D60C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9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126EE-3F85-4ECB-93F4-C9A9B5ECB6F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BE47C-97E3-43B8-9001-EDDC9D60C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39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126EE-3F85-4ECB-93F4-C9A9B5ECB6F4}" type="datetimeFigureOut">
              <a:rPr lang="en-US" smtClean="0"/>
              <a:t>12/9/2016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BE47C-97E3-43B8-9001-EDDC9D60C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5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rtl="0"/>
            <a:r>
              <a:rPr lang="en-US" b="0" i="0" u="none" strike="noStrike" baseline="0" dirty="0" err="1" smtClean="0">
                <a:latin typeface="Times New Roman"/>
              </a:rPr>
              <a:t>Trong</a:t>
            </a:r>
            <a:r>
              <a:rPr lang="en-US" b="0" i="0" u="none" strike="noStrike" baseline="0" dirty="0" smtClean="0">
                <a:latin typeface="Times New Roman"/>
              </a:rPr>
              <a:t> sheet </a:t>
            </a:r>
            <a:r>
              <a:rPr lang="en-US" b="1" i="0" u="none" strike="noStrike" baseline="0" dirty="0" err="1" smtClean="0">
                <a:latin typeface="Times New Roman"/>
              </a:rPr>
              <a:t>Doanh</a:t>
            </a:r>
            <a:r>
              <a:rPr lang="en-US" b="1" i="0" u="none" strike="noStrike" baseline="0" dirty="0" smtClean="0">
                <a:latin typeface="Times New Roman"/>
              </a:rPr>
              <a:t> </a:t>
            </a:r>
            <a:r>
              <a:rPr lang="en-US" b="1" i="0" u="none" strike="noStrike" baseline="0" dirty="0" err="1" smtClean="0">
                <a:latin typeface="Times New Roman"/>
              </a:rPr>
              <a:t>số</a:t>
            </a:r>
            <a:r>
              <a:rPr lang="en-US" b="1" i="0" u="none" strike="noStrike" baseline="0" dirty="0" smtClean="0">
                <a:latin typeface="Times New Roman"/>
              </a:rPr>
              <a:t>,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thực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hiện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các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yêu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cầu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sau</a:t>
            </a:r>
            <a:r>
              <a:rPr lang="en-US" b="0" i="0" u="none" strike="noStrike" baseline="0" dirty="0" smtClean="0">
                <a:latin typeface="Times New Roman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7046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/>
              </a:rPr>
              <a:t>Câu</a:t>
            </a:r>
            <a:r>
              <a:rPr lang="en-US" dirty="0">
                <a:latin typeface="Times New Roman"/>
              </a:rPr>
              <a:t> </a:t>
            </a:r>
            <a:r>
              <a:rPr lang="en-US" dirty="0" smtClean="0">
                <a:latin typeface="Times New Roman"/>
              </a:rPr>
              <a:t>9. </a:t>
            </a:r>
            <a:r>
              <a:rPr lang="vi-VN" b="0" i="0" u="none" strike="noStrike" baseline="0" dirty="0" smtClean="0">
                <a:latin typeface="Times New Roman"/>
              </a:rPr>
              <a:t>Tại vùng B6:F15, định dạng số: Currency, không có chữ số thập phân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84582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84582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20254"/>
            <a:ext cx="8458200" cy="5585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03194"/>
            <a:ext cx="8458200" cy="5602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49" y="1103194"/>
            <a:ext cx="8453651" cy="5602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482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/>
              </a:rPr>
              <a:t>Câu</a:t>
            </a:r>
            <a:r>
              <a:rPr lang="en-US" dirty="0">
                <a:latin typeface="Times New Roman"/>
              </a:rPr>
              <a:t> </a:t>
            </a:r>
            <a:r>
              <a:rPr lang="en-US" dirty="0" smtClean="0">
                <a:latin typeface="Times New Roman"/>
              </a:rPr>
              <a:t>10. </a:t>
            </a:r>
            <a:r>
              <a:rPr lang="vi-VN" b="0" i="0" u="none" strike="noStrike" baseline="0" dirty="0" smtClean="0">
                <a:latin typeface="Times New Roman"/>
              </a:rPr>
              <a:t>Tại ô B18, nhập công thức để tham chiếu đến ô A6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4582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62736"/>
            <a:ext cx="8458200" cy="5742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289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/>
              </a:rPr>
              <a:t>Câu</a:t>
            </a:r>
            <a:r>
              <a:rPr lang="en-US" dirty="0">
                <a:latin typeface="Times New Roman"/>
              </a:rPr>
              <a:t> </a:t>
            </a:r>
            <a:r>
              <a:rPr lang="en-US" dirty="0" smtClean="0">
                <a:latin typeface="Times New Roman"/>
              </a:rPr>
              <a:t>11. </a:t>
            </a:r>
            <a:r>
              <a:rPr lang="vi-VN" b="0" i="0" u="none" strike="noStrike" baseline="0" dirty="0" smtClean="0">
                <a:latin typeface="Times New Roman"/>
              </a:rPr>
              <a:t>Chèn một </a:t>
            </a:r>
            <a:r>
              <a:rPr lang="vi-VN" b="1" i="0" u="none" strike="noStrike" baseline="0" dirty="0" smtClean="0">
                <a:latin typeface="Times New Roman"/>
              </a:rPr>
              <a:t>Basic Process</a:t>
            </a:r>
            <a:r>
              <a:rPr lang="vi-VN" b="0" i="0" u="none" strike="noStrike" baseline="0" dirty="0" smtClean="0">
                <a:latin typeface="Times New Roman"/>
              </a:rPr>
              <a:t> </a:t>
            </a:r>
            <a:r>
              <a:rPr lang="vi-VN" b="1" i="0" u="none" strike="noStrike" baseline="0" dirty="0" smtClean="0">
                <a:latin typeface="Times New Roman"/>
              </a:rPr>
              <a:t>SmartArt</a:t>
            </a:r>
            <a:r>
              <a:rPr lang="vi-VN" b="0" i="0" u="none" strike="noStrike" baseline="0" dirty="0" smtClean="0">
                <a:latin typeface="Times New Roman"/>
              </a:rPr>
              <a:t> dưới bảng dữ liệu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59" y="1219200"/>
            <a:ext cx="7858125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71" y="2362200"/>
            <a:ext cx="689610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7" y="1191904"/>
            <a:ext cx="7858125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92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/>
              </a:rPr>
              <a:t>Câu</a:t>
            </a:r>
            <a:r>
              <a:rPr lang="en-US" dirty="0">
                <a:latin typeface="Times New Roman"/>
              </a:rPr>
              <a:t> </a:t>
            </a:r>
            <a:r>
              <a:rPr lang="en-US" dirty="0" smtClean="0">
                <a:latin typeface="Times New Roman"/>
              </a:rPr>
              <a:t>12. </a:t>
            </a:r>
            <a:r>
              <a:rPr lang="vi-VN" b="0" i="0" u="none" strike="noStrike" baseline="0" dirty="0" smtClean="0">
                <a:latin typeface="Times New Roman"/>
              </a:rPr>
              <a:t>Vẽ một biểu đồ </a:t>
            </a:r>
            <a:r>
              <a:rPr lang="vi-VN" b="1" i="0" u="none" strike="noStrike" baseline="0" dirty="0" smtClean="0">
                <a:latin typeface="Times New Roman"/>
              </a:rPr>
              <a:t>2-D</a:t>
            </a:r>
            <a:r>
              <a:rPr lang="vi-VN" b="0" i="0" u="none" strike="noStrike" baseline="0" dirty="0" smtClean="0">
                <a:latin typeface="Times New Roman"/>
              </a:rPr>
              <a:t> </a:t>
            </a:r>
            <a:r>
              <a:rPr lang="vi-VN" b="1" i="0" u="none" strike="noStrike" baseline="0" dirty="0" smtClean="0">
                <a:latin typeface="Times New Roman"/>
              </a:rPr>
              <a:t>Clustered Column</a:t>
            </a:r>
            <a:r>
              <a:rPr lang="vi-VN" b="0" i="0" u="none" strike="noStrike" baseline="0" dirty="0" smtClean="0">
                <a:latin typeface="Times New Roman"/>
              </a:rPr>
              <a:t> cho vùng dữ liệu A5:F15, đặt biểu đồ bên phải bảng dữ liệu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2362200"/>
            <a:ext cx="2171700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305800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85" y="1219200"/>
            <a:ext cx="8291015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068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/>
              </a:rPr>
              <a:t>Câu</a:t>
            </a:r>
            <a:r>
              <a:rPr lang="en-US" dirty="0">
                <a:latin typeface="Times New Roman"/>
              </a:rPr>
              <a:t> </a:t>
            </a:r>
            <a:r>
              <a:rPr lang="en-US" dirty="0" smtClean="0">
                <a:latin typeface="Times New Roman"/>
              </a:rPr>
              <a:t>13. </a:t>
            </a:r>
            <a:r>
              <a:rPr lang="vi-VN" b="0" i="0" u="none" strike="noStrike" baseline="0" dirty="0" smtClean="0">
                <a:latin typeface="Times New Roman"/>
              </a:rPr>
              <a:t>Trong biểu đồ câu 13, thêm tiêu đề trên biều đồ với dòng chữ "Biểu đồ doanh thu"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371600"/>
            <a:ext cx="7858125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664" y="2486025"/>
            <a:ext cx="19431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371600"/>
            <a:ext cx="7858125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233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rtl="0"/>
            <a:r>
              <a:rPr lang="en-US" b="0" i="0" u="none" strike="noStrike" baseline="0" dirty="0" err="1" smtClean="0">
                <a:latin typeface="Times New Roman"/>
              </a:rPr>
              <a:t>Câu</a:t>
            </a:r>
            <a:r>
              <a:rPr lang="en-US" b="0" i="0" u="none" strike="noStrike" dirty="0" smtClean="0">
                <a:latin typeface="Times New Roman"/>
              </a:rPr>
              <a:t> 14. </a:t>
            </a:r>
            <a:r>
              <a:rPr lang="vi-VN" b="0" i="0" u="none" strike="noStrike" baseline="0" dirty="0" smtClean="0">
                <a:latin typeface="Times New Roman"/>
              </a:rPr>
              <a:t>Sao chép dữ liệu trong vùng F6:F15 đến K6:K15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104900"/>
            <a:ext cx="7858125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3124200"/>
            <a:ext cx="200025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1104900"/>
            <a:ext cx="7858125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65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R="0" rtl="0"/>
            <a:r>
              <a:rPr lang="en-US" b="0" i="0" u="none" strike="noStrike" baseline="0" dirty="0" err="1" smtClean="0">
                <a:latin typeface="Times New Roman"/>
              </a:rPr>
              <a:t>Câu</a:t>
            </a:r>
            <a:r>
              <a:rPr lang="en-US" b="0" i="0" u="none" strike="noStrike" dirty="0" smtClean="0">
                <a:latin typeface="Times New Roman"/>
              </a:rPr>
              <a:t> 15. </a:t>
            </a:r>
            <a:r>
              <a:rPr lang="vi-VN" b="0" i="0" u="none" strike="noStrike" baseline="0" dirty="0" smtClean="0">
                <a:latin typeface="Times New Roman"/>
              </a:rPr>
              <a:t>Áp dụng AutoFill, điền vào các ô trong vùng M2:M22 với các giá trị có dấu tiền tệ là $ như sau: $5.00, $ 4.95, $4.90,…, $4.00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23975"/>
            <a:ext cx="7924800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295400"/>
            <a:ext cx="5943600" cy="534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23975"/>
            <a:ext cx="7924800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89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R="0" rtl="0"/>
            <a:r>
              <a:rPr lang="en-US" b="0" i="0" u="none" strike="noStrike" baseline="0" dirty="0" err="1" smtClean="0">
                <a:latin typeface="Times New Roman"/>
              </a:rPr>
              <a:t>Câu</a:t>
            </a:r>
            <a:r>
              <a:rPr lang="en-US" b="0" i="0" u="none" strike="noStrike" dirty="0" smtClean="0">
                <a:latin typeface="Times New Roman"/>
              </a:rPr>
              <a:t> 16. </a:t>
            </a:r>
            <a:r>
              <a:rPr lang="vi-VN" b="0" i="0" u="none" strike="noStrike" baseline="0" dirty="0" smtClean="0">
                <a:latin typeface="Times New Roman"/>
              </a:rPr>
              <a:t>Tại cột Họ tên: sao chép cột </a:t>
            </a:r>
            <a:r>
              <a:rPr lang="vi-VN" b="1" i="0" u="none" strike="noStrike" baseline="0" dirty="0" smtClean="0">
                <a:latin typeface="Times New Roman"/>
              </a:rPr>
              <a:t>Họ tên nhân viên </a:t>
            </a:r>
            <a:r>
              <a:rPr lang="vi-VN" b="0" i="0" u="none" strike="noStrike" baseline="0" dirty="0" smtClean="0">
                <a:latin typeface="Times New Roman"/>
              </a:rPr>
              <a:t>trong sheet </a:t>
            </a:r>
            <a:r>
              <a:rPr lang="vi-VN" b="1" i="0" u="none" strike="noStrike" baseline="0" dirty="0" smtClean="0">
                <a:latin typeface="Times New Roman"/>
              </a:rPr>
              <a:t>Doanh số </a:t>
            </a:r>
            <a:r>
              <a:rPr lang="vi-VN" b="0" i="0" u="none" strike="noStrike" baseline="0" dirty="0" smtClean="0">
                <a:latin typeface="Times New Roman"/>
              </a:rPr>
              <a:t>cho cột Họ và tên trong Sheet </a:t>
            </a:r>
            <a:r>
              <a:rPr lang="vi-VN" b="1" i="0" u="none" strike="noStrike" baseline="0" dirty="0" smtClean="0">
                <a:latin typeface="Times New Roman"/>
              </a:rPr>
              <a:t>Khen thưởng</a:t>
            </a:r>
            <a:endParaRPr lang="vi-VN" b="0" i="0" u="none" strike="noStrike" baseline="0" dirty="0" smtClean="0">
              <a:latin typeface="Times New Roman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71575"/>
            <a:ext cx="7924800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71575"/>
            <a:ext cx="7924800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71575"/>
            <a:ext cx="7924800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152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1143000"/>
          </a:xfrm>
        </p:spPr>
        <p:txBody>
          <a:bodyPr>
            <a:normAutofit fontScale="90000"/>
          </a:bodyPr>
          <a:lstStyle/>
          <a:p>
            <a:pPr marR="0" rtl="0"/>
            <a:r>
              <a:rPr lang="en-US" b="0" i="0" u="none" strike="noStrike" baseline="0" dirty="0" err="1" smtClean="0">
                <a:latin typeface="Times New Roman"/>
              </a:rPr>
              <a:t>Câu</a:t>
            </a:r>
            <a:r>
              <a:rPr lang="en-US" b="0" i="0" u="none" strike="noStrike" dirty="0" smtClean="0">
                <a:latin typeface="Times New Roman"/>
              </a:rPr>
              <a:t> 17. </a:t>
            </a:r>
            <a:r>
              <a:rPr lang="vi-VN" b="0" i="0" u="none" strike="noStrike" baseline="0" dirty="0" smtClean="0">
                <a:latin typeface="Times New Roman"/>
              </a:rPr>
              <a:t>Lập công thức cho cột </a:t>
            </a:r>
            <a:r>
              <a:rPr lang="vi-VN" b="1" i="0" u="none" strike="noStrike" baseline="0" dirty="0" smtClean="0">
                <a:latin typeface="Times New Roman"/>
              </a:rPr>
              <a:t>Thưởng chỉ tiêu 1 </a:t>
            </a:r>
            <a:r>
              <a:rPr lang="vi-VN" b="0" i="0" u="none" strike="noStrike" baseline="0" dirty="0" smtClean="0">
                <a:latin typeface="Times New Roman"/>
              </a:rPr>
              <a:t>cho từng nhân viên biết</a:t>
            </a:r>
            <a:r>
              <a:rPr lang="vi-VN" b="1" i="0" u="none" strike="noStrike" baseline="0" dirty="0" smtClean="0">
                <a:latin typeface="Times New Roman"/>
              </a:rPr>
              <a:t>:</a:t>
            </a:r>
            <a:r>
              <a:rPr lang="vi-VN" b="0" i="0" u="none" strike="noStrike" baseline="0" dirty="0" smtClean="0">
                <a:latin typeface="Times New Roman"/>
              </a:rPr>
              <a:t> nếu Tổng doanh số &gt;= 30000 thì thưởng 1% của tổng doanh số, ngược lại là 0 (sử dụng dữ liệu trong Sheet </a:t>
            </a:r>
            <a:r>
              <a:rPr lang="vi-VN" b="1" i="0" u="none" strike="noStrike" baseline="0" dirty="0" smtClean="0">
                <a:latin typeface="Times New Roman"/>
              </a:rPr>
              <a:t>Doanh số</a:t>
            </a:r>
            <a:r>
              <a:rPr lang="vi-VN" b="0" i="0" u="none" strike="noStrike" baseline="0" dirty="0" smtClean="0">
                <a:latin typeface="Times New Roman"/>
              </a:rPr>
              <a:t>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23975"/>
            <a:ext cx="7924800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1600" y="2667000"/>
            <a:ext cx="69342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='</a:t>
            </a:r>
            <a:r>
              <a:rPr lang="en-US" sz="2400" b="1" dirty="0" err="1"/>
              <a:t>Doanh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'!</a:t>
            </a:r>
            <a:r>
              <a:rPr lang="en-US" sz="2400" b="1" dirty="0" err="1"/>
              <a:t>F6</a:t>
            </a:r>
            <a:r>
              <a:rPr lang="en-US" sz="2400" b="1" dirty="0"/>
              <a:t>* IF('</a:t>
            </a:r>
            <a:r>
              <a:rPr lang="en-US" sz="2400" b="1" dirty="0" err="1"/>
              <a:t>Doanh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'!</a:t>
            </a:r>
            <a:r>
              <a:rPr lang="en-US" sz="2400" b="1" dirty="0" err="1"/>
              <a:t>F6</a:t>
            </a:r>
            <a:r>
              <a:rPr lang="en-US" sz="2400" b="1" dirty="0"/>
              <a:t>&gt;30000,0.01,0)</a:t>
            </a:r>
          </a:p>
        </p:txBody>
      </p:sp>
    </p:spTree>
    <p:extLst>
      <p:ext uri="{BB962C8B-B14F-4D97-AF65-F5344CB8AC3E}">
        <p14:creationId xmlns:p14="http://schemas.microsoft.com/office/powerpoint/2010/main" val="1892255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R="0" rtl="0"/>
            <a:r>
              <a:rPr lang="en-US" b="0" i="0" u="none" strike="noStrike" baseline="0" dirty="0" err="1" smtClean="0">
                <a:latin typeface="Times New Roman"/>
              </a:rPr>
              <a:t>Câu</a:t>
            </a:r>
            <a:r>
              <a:rPr lang="en-US" b="0" i="0" u="none" strike="noStrike" dirty="0" smtClean="0">
                <a:latin typeface="Times New Roman"/>
              </a:rPr>
              <a:t> 18. </a:t>
            </a:r>
            <a:r>
              <a:rPr lang="vi-VN" b="0" i="0" u="none" strike="noStrike" baseline="0" dirty="0" smtClean="0">
                <a:latin typeface="Times New Roman"/>
              </a:rPr>
              <a:t>Lập công thức cho cột </a:t>
            </a:r>
            <a:r>
              <a:rPr lang="vi-VN" b="1" i="0" u="none" strike="noStrike" baseline="0" dirty="0" smtClean="0">
                <a:latin typeface="Times New Roman"/>
              </a:rPr>
              <a:t>Thưởng chỉ tiêu 2 </a:t>
            </a:r>
            <a:r>
              <a:rPr lang="vi-VN" b="0" i="0" u="none" strike="noStrike" baseline="0" dirty="0" smtClean="0">
                <a:latin typeface="Times New Roman"/>
              </a:rPr>
              <a:t>cho từng nhân viên như sau</a:t>
            </a:r>
            <a:r>
              <a:rPr lang="vi-VN" b="1" i="0" u="none" strike="noStrike" baseline="0" dirty="0" smtClean="0">
                <a:latin typeface="Times New Roman"/>
              </a:rPr>
              <a:t>:</a:t>
            </a:r>
            <a:r>
              <a:rPr lang="vi-VN" b="0" i="0" u="none" strike="noStrike" baseline="0" dirty="0" smtClean="0">
                <a:latin typeface="Times New Roman"/>
              </a:rPr>
              <a:t> thưởng 1% cho những Quí có doanh số &gt;= 9000 (sử dụng dữ liệu trong Sheet </a:t>
            </a:r>
            <a:r>
              <a:rPr lang="vi-VN" b="1" i="0" u="none" strike="noStrike" baseline="0" dirty="0" smtClean="0">
                <a:latin typeface="Times New Roman"/>
              </a:rPr>
              <a:t>Doanh số</a:t>
            </a:r>
            <a:r>
              <a:rPr lang="vi-VN" b="0" i="0" u="none" strike="noStrike" baseline="0" dirty="0" smtClean="0">
                <a:latin typeface="Times New Roman"/>
              </a:rPr>
              <a:t>)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90" y="1287936"/>
            <a:ext cx="7924800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62200" y="2667000"/>
            <a:ext cx="5943600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pt-BR" b="1" dirty="0"/>
              <a:t>=SUMIF('Doanh số'!B6:E6,"&gt;=9000",'Doanh số'!B6:E6)*0.01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2945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rtl="0"/>
            <a:r>
              <a:rPr lang="en-US" b="0" i="0" u="none" strike="noStrike" baseline="0" dirty="0" err="1" smtClean="0">
                <a:latin typeface="Times New Roman"/>
              </a:rPr>
              <a:t>Câu</a:t>
            </a:r>
            <a:r>
              <a:rPr lang="en-US" b="0" i="0" u="none" strike="noStrike" dirty="0" smtClean="0">
                <a:latin typeface="Times New Roman"/>
              </a:rPr>
              <a:t> 1. </a:t>
            </a:r>
            <a:r>
              <a:rPr lang="vi-VN" b="0" i="0" u="none" strike="noStrike" baseline="0" dirty="0" smtClean="0">
                <a:latin typeface="Times New Roman"/>
              </a:rPr>
              <a:t>Lập công thức tính tổng cho mỗi cột từ cột B đến cột F tại dòng 16</a:t>
            </a:r>
            <a:r>
              <a:rPr lang="en-US" b="0" i="0" u="none" strike="noStrike" baseline="0" dirty="0" smtClean="0">
                <a:latin typeface="Times New Roman"/>
              </a:rPr>
              <a:t> (</a:t>
            </a:r>
            <a:r>
              <a:rPr lang="en-US" b="0" i="0" u="none" strike="noStrike" baseline="0" dirty="0" err="1" smtClean="0">
                <a:latin typeface="Times New Roman"/>
              </a:rPr>
              <a:t>tại</a:t>
            </a:r>
            <a:r>
              <a:rPr lang="en-US" b="0" i="0" u="none" strike="noStrike" dirty="0" smtClean="0">
                <a:latin typeface="Times New Roman"/>
              </a:rPr>
              <a:t> ô = sum()</a:t>
            </a:r>
            <a:r>
              <a:rPr lang="en-US" b="0" i="0" u="none" strike="noStrike" baseline="0" dirty="0" smtClean="0">
                <a:latin typeface="Times New Roman"/>
              </a:rPr>
              <a:t>)</a:t>
            </a:r>
            <a:endParaRPr lang="vi-VN" b="0" i="0" u="none" strike="noStrike" baseline="0" dirty="0" smtClean="0">
              <a:latin typeface="Times New Roman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3058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48" y="1143000"/>
            <a:ext cx="8292152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12" y="1143000"/>
            <a:ext cx="8311487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14566"/>
            <a:ext cx="8305800" cy="5743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451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R="0" rtl="0"/>
            <a:r>
              <a:rPr lang="en-US" b="0" i="0" u="none" strike="noStrike" baseline="0" dirty="0" err="1" smtClean="0">
                <a:latin typeface="Times New Roman"/>
              </a:rPr>
              <a:t>Câu</a:t>
            </a:r>
            <a:r>
              <a:rPr lang="en-US" b="0" i="0" u="none" strike="noStrike" dirty="0" smtClean="0">
                <a:latin typeface="Times New Roman"/>
              </a:rPr>
              <a:t> 19. </a:t>
            </a:r>
            <a:r>
              <a:rPr lang="vi-VN" b="0" i="0" u="none" strike="noStrike" baseline="0" dirty="0" smtClean="0">
                <a:latin typeface="Times New Roman"/>
              </a:rPr>
              <a:t>Lập công thức cho cột </a:t>
            </a:r>
            <a:r>
              <a:rPr lang="vi-VN" b="1" i="0" u="none" strike="noStrike" baseline="0" dirty="0" smtClean="0">
                <a:latin typeface="Times New Roman"/>
              </a:rPr>
              <a:t>Số Quí thưởng </a:t>
            </a:r>
            <a:r>
              <a:rPr lang="vi-VN" b="0" i="0" u="none" strike="noStrike" baseline="0" dirty="0" smtClean="0">
                <a:latin typeface="Times New Roman"/>
              </a:rPr>
              <a:t>để đếm xem có bao nhiêu Quí có doanh số &gt;=9000 .(sử dụng dữ liệu trong Sheet </a:t>
            </a:r>
            <a:r>
              <a:rPr lang="vi-VN" b="1" i="0" u="none" strike="noStrike" baseline="0" dirty="0" smtClean="0">
                <a:latin typeface="Times New Roman"/>
              </a:rPr>
              <a:t>Doanh số</a:t>
            </a:r>
            <a:r>
              <a:rPr lang="vi-VN" b="0" i="0" u="none" strike="noStrike" baseline="0" dirty="0" smtClean="0">
                <a:latin typeface="Times New Roman"/>
              </a:rPr>
              <a:t>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47775"/>
            <a:ext cx="7924800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71800" y="2590800"/>
            <a:ext cx="3885936" cy="36933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  <a:r>
              <a:rPr lang="en-US" b="1" dirty="0" err="1"/>
              <a:t>COUNTIF</a:t>
            </a:r>
            <a:r>
              <a:rPr lang="en-US" b="1" dirty="0"/>
              <a:t>('</a:t>
            </a:r>
            <a:r>
              <a:rPr lang="en-US" b="1" dirty="0" err="1"/>
              <a:t>Doanh</a:t>
            </a:r>
            <a:r>
              <a:rPr lang="en-US" b="1" dirty="0"/>
              <a:t> </a:t>
            </a:r>
            <a:r>
              <a:rPr lang="en-US" b="1" dirty="0" err="1"/>
              <a:t>số</a:t>
            </a:r>
            <a:r>
              <a:rPr lang="en-US" b="1" dirty="0"/>
              <a:t>'!</a:t>
            </a:r>
            <a:r>
              <a:rPr lang="en-US" b="1" dirty="0" err="1"/>
              <a:t>B6:E6</a:t>
            </a:r>
            <a:r>
              <a:rPr lang="en-US" b="1" dirty="0"/>
              <a:t>,"&gt;=9000")</a:t>
            </a:r>
          </a:p>
        </p:txBody>
      </p:sp>
    </p:spTree>
    <p:extLst>
      <p:ext uri="{BB962C8B-B14F-4D97-AF65-F5344CB8AC3E}">
        <p14:creationId xmlns:p14="http://schemas.microsoft.com/office/powerpoint/2010/main" val="261165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R="0" rtl="0"/>
            <a:r>
              <a:rPr lang="en-US" b="0" i="0" u="none" strike="noStrike" baseline="0" dirty="0" err="1" smtClean="0">
                <a:latin typeface="Times New Roman"/>
              </a:rPr>
              <a:t>Câu</a:t>
            </a:r>
            <a:r>
              <a:rPr lang="en-US" b="0" i="0" u="none" strike="noStrike" dirty="0" smtClean="0">
                <a:latin typeface="Times New Roman"/>
              </a:rPr>
              <a:t> 20. </a:t>
            </a:r>
            <a:r>
              <a:rPr lang="vi-VN" b="0" i="0" u="none" strike="noStrike" baseline="0" dirty="0" smtClean="0">
                <a:latin typeface="Times New Roman"/>
              </a:rPr>
              <a:t>Lập công thức cho cột </a:t>
            </a:r>
            <a:r>
              <a:rPr lang="vi-VN" b="1" i="0" u="none" strike="noStrike" baseline="0" dirty="0" smtClean="0">
                <a:latin typeface="Times New Roman"/>
              </a:rPr>
              <a:t>Tuyên dương: </a:t>
            </a:r>
            <a:r>
              <a:rPr lang="vi-VN" b="0" i="0" u="none" strike="noStrike" baseline="0" dirty="0" smtClean="0">
                <a:latin typeface="Times New Roman"/>
              </a:rPr>
              <a:t>nhân viên nào có </a:t>
            </a:r>
            <a:r>
              <a:rPr lang="vi-VN" b="1" i="0" u="none" strike="noStrike" baseline="0" dirty="0" smtClean="0">
                <a:latin typeface="Times New Roman"/>
              </a:rPr>
              <a:t>Thưởng chỉ tiêu 1 </a:t>
            </a:r>
            <a:r>
              <a:rPr lang="vi-VN" b="0" i="0" u="none" strike="noStrike" baseline="0" dirty="0" smtClean="0">
                <a:latin typeface="Times New Roman"/>
              </a:rPr>
              <a:t>và</a:t>
            </a:r>
            <a:r>
              <a:rPr lang="vi-VN" b="1" i="0" u="none" strike="noStrike" baseline="0" dirty="0" smtClean="0">
                <a:latin typeface="Times New Roman"/>
              </a:rPr>
              <a:t> Số quí thưởng </a:t>
            </a:r>
            <a:r>
              <a:rPr lang="vi-VN" b="0" i="0" u="none" strike="noStrike" baseline="0" dirty="0" smtClean="0">
                <a:latin typeface="Times New Roman"/>
              </a:rPr>
              <a:t>từ 2 trở lên thì đánh dấu *, ngược lại để trống.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63" y="1219200"/>
            <a:ext cx="7924800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69839" y="2558534"/>
            <a:ext cx="3483361" cy="400110"/>
          </a:xfrm>
          <a:prstGeom prst="rect">
            <a:avLst/>
          </a:prstGeom>
          <a:solidFill>
            <a:schemeClr val="accent2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=IF(AND(</a:t>
            </a:r>
            <a:r>
              <a:rPr lang="en-US" sz="2000" b="1" dirty="0" err="1"/>
              <a:t>B3</a:t>
            </a:r>
            <a:r>
              <a:rPr lang="en-US" sz="2000" b="1" dirty="0"/>
              <a:t>&gt;</a:t>
            </a:r>
            <a:r>
              <a:rPr lang="en-US" sz="2000" b="1" dirty="0" err="1"/>
              <a:t>0,D3</a:t>
            </a:r>
            <a:r>
              <a:rPr lang="en-US" sz="2000" b="1" dirty="0" smtClean="0"/>
              <a:t>&gt;=2</a:t>
            </a:r>
            <a:r>
              <a:rPr lang="en-US" sz="2000" b="1" dirty="0"/>
              <a:t>),"*","")</a:t>
            </a:r>
          </a:p>
        </p:txBody>
      </p:sp>
    </p:spTree>
    <p:extLst>
      <p:ext uri="{BB962C8B-B14F-4D97-AF65-F5344CB8AC3E}">
        <p14:creationId xmlns:p14="http://schemas.microsoft.com/office/powerpoint/2010/main" val="214489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/>
              </a:rPr>
              <a:t>Câu</a:t>
            </a:r>
            <a:r>
              <a:rPr lang="en-US" dirty="0">
                <a:latin typeface="Times New Roman"/>
              </a:rPr>
              <a:t> </a:t>
            </a:r>
            <a:r>
              <a:rPr lang="en-US" dirty="0" smtClean="0">
                <a:latin typeface="Times New Roman"/>
              </a:rPr>
              <a:t>2. </a:t>
            </a:r>
            <a:r>
              <a:rPr lang="vi-VN" b="0" i="0" u="none" strike="noStrike" baseline="0" dirty="0" smtClean="0">
                <a:latin typeface="Times New Roman"/>
              </a:rPr>
              <a:t>Tạo một Hyperlink cho tiêu đề </a:t>
            </a:r>
            <a:r>
              <a:rPr lang="vi-VN" b="1" i="0" u="none" strike="noStrike" baseline="0" dirty="0" smtClean="0">
                <a:latin typeface="Times New Roman"/>
              </a:rPr>
              <a:t>FusionTomo</a:t>
            </a:r>
            <a:r>
              <a:rPr lang="vi-VN" b="0" i="0" u="none" strike="noStrike" baseline="0" dirty="0" smtClean="0">
                <a:latin typeface="Times New Roman"/>
              </a:rPr>
              <a:t> </a:t>
            </a:r>
            <a:r>
              <a:rPr lang="vi-VN" b="1" i="0" u="none" strike="noStrike" baseline="0" dirty="0" smtClean="0">
                <a:latin typeface="Times New Roman"/>
              </a:rPr>
              <a:t>Inc </a:t>
            </a:r>
            <a:r>
              <a:rPr lang="vi-VN" b="0" i="0" u="none" strike="noStrike" baseline="0" dirty="0" smtClean="0">
                <a:latin typeface="Times New Roman"/>
              </a:rPr>
              <a:t>liên kết đến website www.fusiontomo.com</a:t>
            </a:r>
            <a:r>
              <a:rPr lang="vi-VN" b="1" i="0" u="none" strike="noStrike" baseline="0" dirty="0" smtClean="0">
                <a:latin typeface="Times New Roman"/>
              </a:rPr>
              <a:t>.</a:t>
            </a:r>
            <a:r>
              <a:rPr lang="vi-VN" b="0" i="0" u="none" strike="noStrike" baseline="0" dirty="0" smtClean="0">
                <a:latin typeface="Times New Roman"/>
              </a:rPr>
              <a:t>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90600"/>
            <a:ext cx="86868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124200"/>
            <a:ext cx="6248400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76952"/>
            <a:ext cx="8686800" cy="5804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23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/>
              </a:rPr>
              <a:t>Câu</a:t>
            </a:r>
            <a:r>
              <a:rPr lang="en-US" dirty="0">
                <a:latin typeface="Times New Roman"/>
              </a:rPr>
              <a:t> </a:t>
            </a:r>
            <a:r>
              <a:rPr lang="en-US" dirty="0" smtClean="0">
                <a:latin typeface="Times New Roman"/>
              </a:rPr>
              <a:t>3. </a:t>
            </a:r>
            <a:r>
              <a:rPr lang="vi-VN" b="0" i="0" u="none" strike="noStrike" baseline="0" dirty="0" smtClean="0">
                <a:latin typeface="Times New Roman"/>
              </a:rPr>
              <a:t>Thay đổi hướng trang in là Landscape.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84582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752600"/>
            <a:ext cx="11049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837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/>
              </a:rPr>
              <a:t>Câu</a:t>
            </a:r>
            <a:r>
              <a:rPr lang="en-US" dirty="0">
                <a:latin typeface="Times New Roman"/>
              </a:rPr>
              <a:t> </a:t>
            </a:r>
            <a:r>
              <a:rPr lang="en-US" dirty="0" smtClean="0">
                <a:latin typeface="Times New Roman"/>
              </a:rPr>
              <a:t>4. </a:t>
            </a:r>
            <a:r>
              <a:rPr lang="vi-VN" b="0" i="0" u="none" strike="noStrike" baseline="0" dirty="0" smtClean="0">
                <a:latin typeface="Times New Roman"/>
              </a:rPr>
              <a:t>Đóng băng cột đầu tiên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84582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2209800"/>
            <a:ext cx="2705100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84582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4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/>
              </a:rPr>
              <a:t>Câu</a:t>
            </a:r>
            <a:r>
              <a:rPr lang="en-US" dirty="0">
                <a:latin typeface="Times New Roman"/>
              </a:rPr>
              <a:t> </a:t>
            </a:r>
            <a:r>
              <a:rPr lang="en-US" dirty="0" smtClean="0">
                <a:latin typeface="Times New Roman"/>
              </a:rPr>
              <a:t>5. </a:t>
            </a:r>
            <a:r>
              <a:rPr lang="vi-VN" b="0" i="0" u="none" strike="noStrike" baseline="0" dirty="0" smtClean="0">
                <a:latin typeface="Times New Roman"/>
              </a:rPr>
              <a:t>Thay đổi định dạng cho ô A1 sử dụng style </a:t>
            </a:r>
            <a:r>
              <a:rPr lang="vi-VN" b="1" i="0" u="none" strike="noStrike" baseline="0" dirty="0" smtClean="0">
                <a:latin typeface="Times New Roman"/>
              </a:rPr>
              <a:t>Title</a:t>
            </a:r>
            <a:endParaRPr lang="vi-VN" b="0" i="0" u="none" strike="noStrike" baseline="0" dirty="0" smtClean="0">
              <a:latin typeface="Times New Roman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87630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81200"/>
            <a:ext cx="6257925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8200"/>
            <a:ext cx="87630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357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/>
              </a:rPr>
              <a:t>Câu</a:t>
            </a:r>
            <a:r>
              <a:rPr lang="en-US" dirty="0">
                <a:latin typeface="Times New Roman"/>
              </a:rPr>
              <a:t> </a:t>
            </a:r>
            <a:r>
              <a:rPr lang="en-US" dirty="0" smtClean="0">
                <a:latin typeface="Times New Roman"/>
              </a:rPr>
              <a:t>6. </a:t>
            </a:r>
            <a:r>
              <a:rPr lang="en-US" b="0" i="0" u="none" strike="noStrike" baseline="0" dirty="0" err="1" smtClean="0">
                <a:latin typeface="Times New Roman"/>
              </a:rPr>
              <a:t>Trong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vùng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dữ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liệu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A5:F15</a:t>
            </a:r>
            <a:r>
              <a:rPr lang="en-US" b="0" i="0" u="none" strike="noStrike" baseline="0" dirty="0" smtClean="0">
                <a:latin typeface="Times New Roman"/>
              </a:rPr>
              <a:t>, </a:t>
            </a:r>
            <a:r>
              <a:rPr lang="en-US" b="0" i="0" u="none" strike="noStrike" baseline="0" dirty="0" err="1" smtClean="0">
                <a:latin typeface="Times New Roman"/>
              </a:rPr>
              <a:t>sắp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xếp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dữ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liệu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cột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1" i="0" u="none" strike="noStrike" baseline="0" dirty="0" err="1" smtClean="0">
                <a:latin typeface="Times New Roman"/>
              </a:rPr>
              <a:t>Tổng</a:t>
            </a:r>
            <a:r>
              <a:rPr lang="en-US" b="1" i="0" u="none" strike="noStrike" baseline="0" dirty="0" smtClean="0">
                <a:latin typeface="Times New Roman"/>
              </a:rPr>
              <a:t> </a:t>
            </a:r>
            <a:r>
              <a:rPr lang="en-US" b="1" i="0" u="none" strike="noStrike" baseline="0" dirty="0" err="1" smtClean="0">
                <a:latin typeface="Times New Roman"/>
              </a:rPr>
              <a:t>doanh</a:t>
            </a:r>
            <a:r>
              <a:rPr lang="en-US" b="1" i="0" u="none" strike="noStrike" baseline="0" dirty="0" smtClean="0">
                <a:latin typeface="Times New Roman"/>
              </a:rPr>
              <a:t> </a:t>
            </a:r>
            <a:r>
              <a:rPr lang="en-US" b="1" i="0" u="none" strike="noStrike" baseline="0" dirty="0" err="1" smtClean="0">
                <a:latin typeface="Times New Roman"/>
              </a:rPr>
              <a:t>số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theo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thứ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tự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giảm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dần</a:t>
            </a:r>
            <a:endParaRPr lang="en-US" b="0" i="0" u="none" strike="noStrike" baseline="0" dirty="0" smtClean="0">
              <a:latin typeface="Times New Roman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458200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981200"/>
            <a:ext cx="12573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971800"/>
            <a:ext cx="571500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33132"/>
            <a:ext cx="8458200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32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/>
              </a:rPr>
              <a:t>Câu</a:t>
            </a:r>
            <a:r>
              <a:rPr lang="en-US" dirty="0">
                <a:latin typeface="Times New Roman"/>
              </a:rPr>
              <a:t> </a:t>
            </a:r>
            <a:r>
              <a:rPr lang="en-US" dirty="0" smtClean="0">
                <a:latin typeface="Times New Roman"/>
              </a:rPr>
              <a:t>7. </a:t>
            </a:r>
            <a:r>
              <a:rPr lang="en-US" b="0" i="0" u="none" strike="noStrike" baseline="0" dirty="0" err="1" smtClean="0">
                <a:latin typeface="Times New Roman"/>
              </a:rPr>
              <a:t>Tại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vùng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G6:G15</a:t>
            </a:r>
            <a:r>
              <a:rPr lang="en-US" b="0" i="0" u="none" strike="noStrike" baseline="0" dirty="0" smtClean="0">
                <a:latin typeface="Times New Roman"/>
              </a:rPr>
              <a:t>, </a:t>
            </a:r>
            <a:r>
              <a:rPr lang="en-US" b="0" i="0" u="none" strike="noStrike" baseline="0" dirty="0" err="1" smtClean="0">
                <a:latin typeface="Times New Roman"/>
              </a:rPr>
              <a:t>Chèn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các</a:t>
            </a:r>
            <a:r>
              <a:rPr lang="en-US" b="0" i="0" u="none" strike="noStrike" baseline="0" dirty="0" smtClean="0">
                <a:latin typeface="Times New Roman"/>
              </a:rPr>
              <a:t> Sparkline </a:t>
            </a:r>
            <a:r>
              <a:rPr lang="en-US" b="0" i="0" u="none" strike="noStrike" baseline="0" dirty="0" err="1" smtClean="0">
                <a:latin typeface="Times New Roman"/>
              </a:rPr>
              <a:t>dạng</a:t>
            </a:r>
            <a:r>
              <a:rPr lang="en-US" b="0" i="0" u="none" strike="noStrike" baseline="0" dirty="0" smtClean="0">
                <a:latin typeface="Times New Roman"/>
              </a:rPr>
              <a:t> column </a:t>
            </a:r>
            <a:r>
              <a:rPr lang="en-US" b="0" i="0" u="none" strike="noStrike" baseline="0" dirty="0" err="1" smtClean="0">
                <a:latin typeface="Times New Roman"/>
              </a:rPr>
              <a:t>cho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dữ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liệu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trong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vùng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B6:E15</a:t>
            </a:r>
            <a:endParaRPr lang="en-US" b="0" i="0" u="none" strike="noStrike" baseline="0" dirty="0" smtClean="0">
              <a:latin typeface="Times New Roman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4582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214563"/>
            <a:ext cx="140970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00400"/>
            <a:ext cx="3105150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51" y="3200399"/>
            <a:ext cx="3105150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2" y="1071418"/>
            <a:ext cx="8437728" cy="5634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855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/>
              </a:rPr>
              <a:t>Câu</a:t>
            </a:r>
            <a:r>
              <a:rPr lang="en-US" dirty="0">
                <a:latin typeface="Times New Roman"/>
              </a:rPr>
              <a:t> </a:t>
            </a:r>
            <a:r>
              <a:rPr lang="en-US" dirty="0" smtClean="0">
                <a:latin typeface="Times New Roman"/>
              </a:rPr>
              <a:t>8. </a:t>
            </a:r>
            <a:r>
              <a:rPr lang="en-US" b="0" i="0" u="none" strike="noStrike" baseline="0" dirty="0" err="1" smtClean="0">
                <a:latin typeface="Times New Roman"/>
              </a:rPr>
              <a:t>Xóa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tất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cả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các</a:t>
            </a:r>
            <a:r>
              <a:rPr lang="en-US" b="0" i="0" u="none" strike="noStrike" baseline="0" dirty="0" smtClean="0">
                <a:latin typeface="Times New Roman"/>
              </a:rPr>
              <a:t> comments </a:t>
            </a:r>
            <a:r>
              <a:rPr lang="en-US" b="0" i="0" u="none" strike="noStrike" baseline="0" dirty="0" err="1" smtClean="0">
                <a:latin typeface="Times New Roman"/>
              </a:rPr>
              <a:t>có</a:t>
            </a:r>
            <a:r>
              <a:rPr lang="en-US" b="0" i="0" u="none" strike="noStrike" baseline="0" dirty="0" smtClean="0">
                <a:latin typeface="Times New Roman"/>
              </a:rPr>
              <a:t> </a:t>
            </a:r>
            <a:r>
              <a:rPr lang="en-US" b="0" i="0" u="none" strike="noStrike" baseline="0" dirty="0" err="1" smtClean="0">
                <a:latin typeface="Times New Roman"/>
              </a:rPr>
              <a:t>trong</a:t>
            </a:r>
            <a:r>
              <a:rPr lang="en-US" b="0" i="0" u="none" strike="noStrike" baseline="0" dirty="0" smtClean="0">
                <a:latin typeface="Times New Roman"/>
              </a:rPr>
              <a:t> worksheet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295400"/>
            <a:ext cx="7858125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12" y="1294263"/>
            <a:ext cx="7858125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295400"/>
            <a:ext cx="7858125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474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512</Words>
  <Application>Microsoft Office PowerPoint</Application>
  <PresentationFormat>On-screen Show (4:3)</PresentationFormat>
  <Paragraphs>25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Trong sheet Doanh số, thực hiện các yêu cầu sau:</vt:lpstr>
      <vt:lpstr>Câu 1. Lập công thức tính tổng cho mỗi cột từ cột B đến cột F tại dòng 16 (tại ô = sum())</vt:lpstr>
      <vt:lpstr>Câu 2. Tạo một Hyperlink cho tiêu đề FusionTomo Inc liên kết đến website www.fusiontomo.com. </vt:lpstr>
      <vt:lpstr>Câu 3. Thay đổi hướng trang in là Landscape.</vt:lpstr>
      <vt:lpstr>Câu 4. Đóng băng cột đầu tiên</vt:lpstr>
      <vt:lpstr>Câu 5. Thay đổi định dạng cho ô A1 sử dụng style Title</vt:lpstr>
      <vt:lpstr>Câu 6. Trong vùng dữ liệu A5:F15, sắp xếp dữ liệu cột Tổng doanh số theo thứ tự giảm dần</vt:lpstr>
      <vt:lpstr>Câu 7. Tại vùng G6:G15, Chèn các Sparkline dạng column cho dữ liệu trong vùng B6:E15</vt:lpstr>
      <vt:lpstr>Câu 8. Xóa tất cả các comments có trong worksheet</vt:lpstr>
      <vt:lpstr>Câu 9. Tại vùng B6:F15, định dạng số: Currency, không có chữ số thập phân</vt:lpstr>
      <vt:lpstr>Câu 10. Tại ô B18, nhập công thức để tham chiếu đến ô A6</vt:lpstr>
      <vt:lpstr>Câu 11. Chèn một Basic Process SmartArt dưới bảng dữ liệu</vt:lpstr>
      <vt:lpstr>Câu 12. Vẽ một biểu đồ 2-D Clustered Column cho vùng dữ liệu A5:F15, đặt biểu đồ bên phải bảng dữ liệu</vt:lpstr>
      <vt:lpstr>Câu 13. Trong biểu đồ câu 13, thêm tiêu đề trên biều đồ với dòng chữ "Biểu đồ doanh thu"</vt:lpstr>
      <vt:lpstr>Câu 14. Sao chép dữ liệu trong vùng F6:F15 đến K6:K15</vt:lpstr>
      <vt:lpstr>Câu 15. Áp dụng AutoFill, điền vào các ô trong vùng M2:M22 với các giá trị có dấu tiền tệ là $ như sau: $5.00, $ 4.95, $4.90,…, $4.00 </vt:lpstr>
      <vt:lpstr>Câu 16. Tại cột Họ tên: sao chép cột Họ tên nhân viên trong sheet Doanh số cho cột Họ và tên trong Sheet Khen thưởng</vt:lpstr>
      <vt:lpstr>Câu 17. Lập công thức cho cột Thưởng chỉ tiêu 1 cho từng nhân viên biết: nếu Tổng doanh số &gt;= 30000 thì thưởng 1% của tổng doanh số, ngược lại là 0 (sử dụng dữ liệu trong Sheet Doanh số)</vt:lpstr>
      <vt:lpstr>Câu 18. Lập công thức cho cột Thưởng chỉ tiêu 2 cho từng nhân viên như sau: thưởng 1% cho những Quí có doanh số &gt;= 9000 (sử dụng dữ liệu trong Sheet Doanh số)</vt:lpstr>
      <vt:lpstr>Câu 19. Lập công thức cho cột Số Quí thưởng để đếm xem có bao nhiêu Quí có doanh số &gt;=9000 .(sử dụng dữ liệu trong Sheet Doanh số)</vt:lpstr>
      <vt:lpstr>Câu 20. Lập công thức cho cột Tuyên dương: nhân viên nào có Thưởng chỉ tiêu 1 và Số quí thưởng từ 2 trở lên thì đánh dấu *, ngược lại để trống.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Trong sheet Doanh số, thực hiện các yêu cầu sau:</dc:title>
  <dc:creator>HongMinh</dc:creator>
  <cp:lastModifiedBy>HongMinh</cp:lastModifiedBy>
  <cp:revision>13</cp:revision>
  <dcterms:created xsi:type="dcterms:W3CDTF">2016-11-21T12:08:46Z</dcterms:created>
  <dcterms:modified xsi:type="dcterms:W3CDTF">2016-12-09T13:20:08Z</dcterms:modified>
</cp:coreProperties>
</file>